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56" r:id="rId2"/>
    <p:sldId id="257" r:id="rId3"/>
    <p:sldId id="258" r:id="rId4"/>
    <p:sldId id="260" r:id="rId5"/>
    <p:sldId id="273" r:id="rId6"/>
    <p:sldId id="275" r:id="rId7"/>
    <p:sldId id="276" r:id="rId8"/>
    <p:sldId id="279" r:id="rId9"/>
    <p:sldId id="280" r:id="rId10"/>
    <p:sldId id="270" r:id="rId11"/>
    <p:sldId id="272" r:id="rId12"/>
    <p:sldId id="268" r:id="rId13"/>
    <p:sldId id="267" r:id="rId14"/>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659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301892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437604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15648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90963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47237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2028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129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075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1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9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448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6/24/2020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291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6/24/2020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352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4429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6/24/2020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714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6/24/2020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9769032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airyaustralia.com.au/" TargetMode="External"/><Relationship Id="rId2" Type="http://schemas.openxmlformats.org/officeDocument/2006/relationships/hyperlink" Target="http://www.agriculture.gov.au/" TargetMode="External"/><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www.animalwelfarestandards.net.au/about/"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white cow standing on top of a lush green field&#10;&#10;Description automatically generated">
            <a:extLst>
              <a:ext uri="{FF2B5EF4-FFF2-40B4-BE49-F238E27FC236}">
                <a16:creationId xmlns:a16="http://schemas.microsoft.com/office/drawing/2014/main" id="{ECB0A228-4C31-400F-8884-6A1FE30C93FA}"/>
              </a:ext>
            </a:extLst>
          </p:cNvPr>
          <p:cNvPicPr>
            <a:picLocks noChangeAspect="1"/>
          </p:cNvPicPr>
          <p:nvPr/>
        </p:nvPicPr>
        <p:blipFill rotWithShape="1">
          <a:blip r:embed="rId2">
            <a:extLst>
              <a:ext uri="{28A0092B-C50C-407E-A947-70E740481C1C}">
                <a14:useLocalDpi xmlns:a14="http://schemas.microsoft.com/office/drawing/2010/main" val="0"/>
              </a:ext>
            </a:extLst>
          </a:blip>
          <a:srcRect l="18990" r="32439" b="680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F2AFBEEA-09C0-4A4E-A9F4-23C2A7C80DDB}"/>
              </a:ext>
            </a:extLst>
          </p:cNvPr>
          <p:cNvSpPr>
            <a:spLocks noGrp="1"/>
          </p:cNvSpPr>
          <p:nvPr>
            <p:ph type="ctrTitle"/>
          </p:nvPr>
        </p:nvSpPr>
        <p:spPr>
          <a:xfrm>
            <a:off x="5209953" y="1678665"/>
            <a:ext cx="4763387" cy="1479205"/>
          </a:xfrm>
        </p:spPr>
        <p:txBody>
          <a:bodyPr>
            <a:normAutofit/>
          </a:bodyPr>
          <a:lstStyle/>
          <a:p>
            <a:pPr algn="l"/>
            <a:r>
              <a:rPr lang="en-AU" b="1" u="sng" dirty="0"/>
              <a:t>DAIRY CATTLE</a:t>
            </a:r>
          </a:p>
        </p:txBody>
      </p:sp>
      <p:pic>
        <p:nvPicPr>
          <p:cNvPr id="6" name="Picture 5" descr="A picture containing drawing&#10;&#10;Description automatically generated">
            <a:extLst>
              <a:ext uri="{FF2B5EF4-FFF2-40B4-BE49-F238E27FC236}">
                <a16:creationId xmlns:a16="http://schemas.microsoft.com/office/drawing/2014/main" id="{18518F2D-21BA-4A43-AACA-968842FB4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535" y="3428999"/>
            <a:ext cx="3657600" cy="2039112"/>
          </a:xfrm>
          <a:prstGeom prst="rect">
            <a:avLst/>
          </a:prstGeom>
        </p:spPr>
      </p:pic>
    </p:spTree>
    <p:extLst>
      <p:ext uri="{BB962C8B-B14F-4D97-AF65-F5344CB8AC3E}">
        <p14:creationId xmlns:p14="http://schemas.microsoft.com/office/powerpoint/2010/main" val="2030721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51D92E-1C8F-442D-8581-E8ACD462F7BB}"/>
              </a:ext>
            </a:extLst>
          </p:cNvPr>
          <p:cNvPicPr>
            <a:picLocks noChangeAspect="1"/>
          </p:cNvPicPr>
          <p:nvPr/>
        </p:nvPicPr>
        <p:blipFill rotWithShape="1">
          <a:blip r:embed="rId2">
            <a:extLst>
              <a:ext uri="{28A0092B-C50C-407E-A947-70E740481C1C}">
                <a14:useLocalDpi xmlns:a14="http://schemas.microsoft.com/office/drawing/2010/main" val="0"/>
              </a:ext>
            </a:extLst>
          </a:blip>
          <a:srcRect l="11427" r="2359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F4D3B90-83D8-41A0-B9FC-54B63DF31FCE}"/>
              </a:ext>
            </a:extLst>
          </p:cNvPr>
          <p:cNvSpPr>
            <a:spLocks noGrp="1"/>
          </p:cNvSpPr>
          <p:nvPr>
            <p:ph type="title"/>
          </p:nvPr>
        </p:nvSpPr>
        <p:spPr>
          <a:xfrm>
            <a:off x="677334" y="219919"/>
            <a:ext cx="3211760" cy="763929"/>
          </a:xfrm>
        </p:spPr>
        <p:txBody>
          <a:bodyPr>
            <a:normAutofit/>
          </a:bodyPr>
          <a:lstStyle/>
          <a:p>
            <a:r>
              <a:rPr lang="en-AU" dirty="0"/>
              <a:t>POP QUIZ</a:t>
            </a:r>
          </a:p>
        </p:txBody>
      </p:sp>
      <p:sp>
        <p:nvSpPr>
          <p:cNvPr id="3" name="Subtitle 2">
            <a:extLst>
              <a:ext uri="{FF2B5EF4-FFF2-40B4-BE49-F238E27FC236}">
                <a16:creationId xmlns:a16="http://schemas.microsoft.com/office/drawing/2014/main" id="{89402FA5-BAE9-4148-A8F8-482602CC7267}"/>
              </a:ext>
            </a:extLst>
          </p:cNvPr>
          <p:cNvSpPr>
            <a:spLocks noGrp="1"/>
          </p:cNvSpPr>
          <p:nvPr>
            <p:ph idx="1"/>
          </p:nvPr>
        </p:nvSpPr>
        <p:spPr>
          <a:xfrm>
            <a:off x="196770" y="810229"/>
            <a:ext cx="5139159" cy="5231134"/>
          </a:xfrm>
        </p:spPr>
        <p:txBody>
          <a:bodyPr>
            <a:normAutofit fontScale="92500" lnSpcReduction="10000"/>
          </a:bodyPr>
          <a:lstStyle/>
          <a:p>
            <a:pPr>
              <a:lnSpc>
                <a:spcPct val="90000"/>
              </a:lnSpc>
            </a:pPr>
            <a:endParaRPr lang="en-AU" sz="900" dirty="0"/>
          </a:p>
          <a:p>
            <a:pPr fontAlgn="base">
              <a:lnSpc>
                <a:spcPct val="90000"/>
              </a:lnSpc>
            </a:pPr>
            <a:r>
              <a:rPr lang="en-AU" sz="1300" dirty="0"/>
              <a:t>The dairy industry makes an important contribution to the Australian economy. It accounts for around ____% and $_________ of the gross value of agricultural production.</a:t>
            </a:r>
          </a:p>
          <a:p>
            <a:pPr fontAlgn="base">
              <a:lnSpc>
                <a:spcPct val="90000"/>
              </a:lnSpc>
            </a:pPr>
            <a:r>
              <a:rPr lang="en-AU" sz="1300" dirty="0"/>
              <a:t>Australia is the world’s third largest dairy exporter TRUE/FALSE.</a:t>
            </a:r>
          </a:p>
          <a:p>
            <a:pPr fontAlgn="base">
              <a:lnSpc>
                <a:spcPct val="90000"/>
              </a:lnSpc>
            </a:pPr>
            <a:r>
              <a:rPr lang="en-AU" sz="1300" dirty="0"/>
              <a:t>Name three products made from milk _______________, _________________, __________________.</a:t>
            </a:r>
          </a:p>
          <a:p>
            <a:pPr fontAlgn="base">
              <a:lnSpc>
                <a:spcPct val="90000"/>
              </a:lnSpc>
            </a:pPr>
            <a:r>
              <a:rPr lang="en-AU" sz="1300" dirty="0"/>
              <a:t>The Australian dairy industry is concentrated in the _________________  regions of Australia.</a:t>
            </a:r>
          </a:p>
          <a:p>
            <a:pPr fontAlgn="base">
              <a:lnSpc>
                <a:spcPct val="90000"/>
              </a:lnSpc>
            </a:pPr>
            <a:r>
              <a:rPr lang="en-AU" sz="1300" dirty="0"/>
              <a:t>Biosecurity programs for the dairy industry are designed to prevent____________ __________________________and contain disease outbreaks when they occur.</a:t>
            </a:r>
          </a:p>
          <a:p>
            <a:pPr fontAlgn="base">
              <a:lnSpc>
                <a:spcPct val="90000"/>
              </a:lnSpc>
            </a:pPr>
            <a:r>
              <a:rPr lang="en-AU" sz="1300" dirty="0"/>
              <a:t>What are three challenges Australian farmers face ________________________, _______________________, ___________________________</a:t>
            </a:r>
          </a:p>
          <a:p>
            <a:pPr fontAlgn="base">
              <a:lnSpc>
                <a:spcPct val="90000"/>
              </a:lnSpc>
            </a:pPr>
            <a:r>
              <a:rPr lang="en-AU" sz="1300" dirty="0"/>
              <a:t>What are the common Dairy cow breeds found in Australia ______________________________________________________________________________________________________________________________________________</a:t>
            </a:r>
          </a:p>
          <a:p>
            <a:pPr fontAlgn="base">
              <a:lnSpc>
                <a:spcPct val="90000"/>
              </a:lnSpc>
            </a:pPr>
            <a:r>
              <a:rPr lang="en-AU" sz="1300" dirty="0"/>
              <a:t>How much milk to Australians consume per capita ____________________________</a:t>
            </a:r>
          </a:p>
          <a:p>
            <a:pPr fontAlgn="base">
              <a:lnSpc>
                <a:spcPct val="90000"/>
              </a:lnSpc>
            </a:pPr>
            <a:r>
              <a:rPr lang="en-AU" sz="1300" dirty="0"/>
              <a:t>A male cow is a _______________ and a female cow is a ______________________</a:t>
            </a:r>
          </a:p>
          <a:p>
            <a:pPr fontAlgn="base">
              <a:lnSpc>
                <a:spcPct val="90000"/>
              </a:lnSpc>
            </a:pPr>
            <a:r>
              <a:rPr lang="en-AU" sz="1300" dirty="0"/>
              <a:t>Pregnancy usually last for _______________ days.</a:t>
            </a:r>
          </a:p>
          <a:p>
            <a:pPr fontAlgn="base">
              <a:lnSpc>
                <a:spcPct val="90000"/>
              </a:lnSpc>
            </a:pPr>
            <a:r>
              <a:rPr lang="en-AU" sz="1300" dirty="0"/>
              <a:t>The first cows arrived in Australian in _____________________</a:t>
            </a:r>
          </a:p>
        </p:txBody>
      </p:sp>
      <p:pic>
        <p:nvPicPr>
          <p:cNvPr id="16" name="Picture 15" descr="A picture containing drawing&#10;&#10;Description automatically generated">
            <a:extLst>
              <a:ext uri="{FF2B5EF4-FFF2-40B4-BE49-F238E27FC236}">
                <a16:creationId xmlns:a16="http://schemas.microsoft.com/office/drawing/2014/main" id="{7E81A3A2-AF6E-46B5-B463-1C10F35BA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805" y="6064511"/>
            <a:ext cx="1297612" cy="723418"/>
          </a:xfrm>
          <a:prstGeom prst="rect">
            <a:avLst/>
          </a:prstGeom>
        </p:spPr>
      </p:pic>
    </p:spTree>
    <p:extLst>
      <p:ext uri="{BB962C8B-B14F-4D97-AF65-F5344CB8AC3E}">
        <p14:creationId xmlns:p14="http://schemas.microsoft.com/office/powerpoint/2010/main" val="351150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3B5F-BD10-4D94-938F-56280338E763}"/>
              </a:ext>
            </a:extLst>
          </p:cNvPr>
          <p:cNvSpPr>
            <a:spLocks noGrp="1"/>
          </p:cNvSpPr>
          <p:nvPr>
            <p:ph type="title"/>
          </p:nvPr>
        </p:nvSpPr>
        <p:spPr/>
        <p:txBody>
          <a:bodyPr/>
          <a:lstStyle/>
          <a:p>
            <a:r>
              <a:rPr lang="en-AU" dirty="0"/>
              <a:t>NOTES</a:t>
            </a:r>
          </a:p>
        </p:txBody>
      </p:sp>
      <p:sp>
        <p:nvSpPr>
          <p:cNvPr id="3" name="Content Placeholder 2">
            <a:extLst>
              <a:ext uri="{FF2B5EF4-FFF2-40B4-BE49-F238E27FC236}">
                <a16:creationId xmlns:a16="http://schemas.microsoft.com/office/drawing/2014/main" id="{8FC73404-A56C-40B2-BE92-51B47D238AB5}"/>
              </a:ext>
            </a:extLst>
          </p:cNvPr>
          <p:cNvSpPr>
            <a:spLocks noGrp="1"/>
          </p:cNvSpPr>
          <p:nvPr>
            <p:ph idx="1"/>
          </p:nvPr>
        </p:nvSpPr>
        <p:spPr>
          <a:xfrm>
            <a:off x="677334" y="1493135"/>
            <a:ext cx="8596668" cy="4548228"/>
          </a:xfrm>
        </p:spPr>
        <p:txBody>
          <a:bodyPr/>
          <a:lstStyle/>
          <a:p>
            <a:r>
              <a:rPr lang="en-AU"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4" name="Picture 3" descr="A picture containing drawing&#10;&#10;Description automatically generated">
            <a:extLst>
              <a:ext uri="{FF2B5EF4-FFF2-40B4-BE49-F238E27FC236}">
                <a16:creationId xmlns:a16="http://schemas.microsoft.com/office/drawing/2014/main" id="{E823FBD0-84A0-4B04-A967-703B76CD8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861" y="234459"/>
            <a:ext cx="1345798" cy="750282"/>
          </a:xfrm>
          <a:prstGeom prst="rect">
            <a:avLst/>
          </a:prstGeom>
        </p:spPr>
      </p:pic>
    </p:spTree>
    <p:extLst>
      <p:ext uri="{BB962C8B-B14F-4D97-AF65-F5344CB8AC3E}">
        <p14:creationId xmlns:p14="http://schemas.microsoft.com/office/powerpoint/2010/main" val="247681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8A92D851-7445-4F49-8E80-2E5E58D84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88" y="1928471"/>
            <a:ext cx="1297612" cy="723418"/>
          </a:xfrm>
          <a:prstGeom prst="rect">
            <a:avLst/>
          </a:prstGeom>
        </p:spPr>
      </p:pic>
      <p:pic>
        <p:nvPicPr>
          <p:cNvPr id="8" name="Picture 7">
            <a:extLst>
              <a:ext uri="{FF2B5EF4-FFF2-40B4-BE49-F238E27FC236}">
                <a16:creationId xmlns:a16="http://schemas.microsoft.com/office/drawing/2014/main" id="{40A6A764-EAB5-4E61-91C7-088BD594B442}"/>
              </a:ext>
            </a:extLst>
          </p:cNvPr>
          <p:cNvPicPr>
            <a:picLocks noChangeAspect="1"/>
          </p:cNvPicPr>
          <p:nvPr/>
        </p:nvPicPr>
        <p:blipFill rotWithShape="1">
          <a:blip r:embed="rId3">
            <a:extLst>
              <a:ext uri="{28A0092B-C50C-407E-A947-70E740481C1C}">
                <a14:useLocalDpi xmlns:a14="http://schemas.microsoft.com/office/drawing/2010/main" val="0"/>
              </a:ext>
            </a:extLst>
          </a:blip>
          <a:srcRect r="-379" b="2271"/>
          <a:stretch/>
        </p:blipFill>
        <p:spPr>
          <a:xfrm>
            <a:off x="2471535" y="609600"/>
            <a:ext cx="5491847" cy="6019990"/>
          </a:xfrm>
          <a:prstGeom prst="rect">
            <a:avLst/>
          </a:prstGeom>
        </p:spPr>
      </p:pic>
      <p:sp>
        <p:nvSpPr>
          <p:cNvPr id="2" name="Title 1">
            <a:extLst>
              <a:ext uri="{FF2B5EF4-FFF2-40B4-BE49-F238E27FC236}">
                <a16:creationId xmlns:a16="http://schemas.microsoft.com/office/drawing/2014/main" id="{B8884513-4A17-4017-AB4A-135C061C4E21}"/>
              </a:ext>
            </a:extLst>
          </p:cNvPr>
          <p:cNvSpPr>
            <a:spLocks noGrp="1"/>
          </p:cNvSpPr>
          <p:nvPr>
            <p:ph type="title"/>
          </p:nvPr>
        </p:nvSpPr>
        <p:spPr>
          <a:xfrm>
            <a:off x="412955" y="609600"/>
            <a:ext cx="2243775" cy="1320800"/>
          </a:xfrm>
        </p:spPr>
        <p:txBody>
          <a:bodyPr/>
          <a:lstStyle/>
          <a:p>
            <a:r>
              <a:rPr lang="en-AU" dirty="0"/>
              <a:t>DAIRY CATTLE</a:t>
            </a:r>
          </a:p>
        </p:txBody>
      </p:sp>
    </p:spTree>
    <p:extLst>
      <p:ext uri="{BB962C8B-B14F-4D97-AF65-F5344CB8AC3E}">
        <p14:creationId xmlns:p14="http://schemas.microsoft.com/office/powerpoint/2010/main" val="413905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6F9D-2144-40F9-8192-33A24C25BC69}"/>
              </a:ext>
            </a:extLst>
          </p:cNvPr>
          <p:cNvSpPr>
            <a:spLocks noGrp="1"/>
          </p:cNvSpPr>
          <p:nvPr>
            <p:ph type="title"/>
          </p:nvPr>
        </p:nvSpPr>
        <p:spPr>
          <a:xfrm>
            <a:off x="5046562" y="3819646"/>
            <a:ext cx="4227440" cy="707802"/>
          </a:xfrm>
        </p:spPr>
        <p:txBody>
          <a:bodyPr>
            <a:normAutofit fontScale="90000"/>
          </a:bodyPr>
          <a:lstStyle/>
          <a:p>
            <a:r>
              <a:rPr lang="en-AU" sz="2200" dirty="0"/>
              <a:t>RESOURCE</a:t>
            </a:r>
            <a:r>
              <a:rPr lang="en-AU" dirty="0"/>
              <a:t> </a:t>
            </a:r>
          </a:p>
        </p:txBody>
      </p:sp>
      <p:sp>
        <p:nvSpPr>
          <p:cNvPr id="3" name="Text Placeholder 2">
            <a:extLst>
              <a:ext uri="{FF2B5EF4-FFF2-40B4-BE49-F238E27FC236}">
                <a16:creationId xmlns:a16="http://schemas.microsoft.com/office/drawing/2014/main" id="{DB41996D-CB52-45C6-BFF3-D9344D3E0741}"/>
              </a:ext>
            </a:extLst>
          </p:cNvPr>
          <p:cNvSpPr>
            <a:spLocks noGrp="1"/>
          </p:cNvSpPr>
          <p:nvPr>
            <p:ph type="body" idx="1"/>
          </p:nvPr>
        </p:nvSpPr>
        <p:spPr>
          <a:xfrm>
            <a:off x="5046561" y="4527448"/>
            <a:ext cx="4227441" cy="1513914"/>
          </a:xfrm>
        </p:spPr>
        <p:txBody>
          <a:bodyPr>
            <a:normAutofit/>
          </a:bodyPr>
          <a:lstStyle/>
          <a:p>
            <a:r>
              <a:rPr lang="en-AU" dirty="0">
                <a:hlinkClick r:id="rId2"/>
              </a:rPr>
              <a:t>www.agriculture.gov.au</a:t>
            </a:r>
            <a:r>
              <a:rPr lang="en-AU" dirty="0"/>
              <a:t> </a:t>
            </a:r>
            <a:r>
              <a:rPr lang="en-AU" dirty="0">
                <a:hlinkClick r:id="rId3"/>
              </a:rPr>
              <a:t>www.dairyaustralia.com.au</a:t>
            </a:r>
            <a:endParaRPr lang="en-AU" sz="1600" dirty="0"/>
          </a:p>
        </p:txBody>
      </p:sp>
      <p:pic>
        <p:nvPicPr>
          <p:cNvPr id="5" name="Picture 4" descr="A picture containing drawing&#10;&#10;Description automatically generated">
            <a:extLst>
              <a:ext uri="{FF2B5EF4-FFF2-40B4-BE49-F238E27FC236}">
                <a16:creationId xmlns:a16="http://schemas.microsoft.com/office/drawing/2014/main" id="{816D43AF-EDDB-4470-8659-2CC0DA6B2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567" y="1164100"/>
            <a:ext cx="3598741" cy="2006298"/>
          </a:xfrm>
          <a:prstGeom prst="rect">
            <a:avLst/>
          </a:prstGeom>
        </p:spPr>
      </p:pic>
      <p:pic>
        <p:nvPicPr>
          <p:cNvPr id="7" name="Picture 6">
            <a:extLst>
              <a:ext uri="{FF2B5EF4-FFF2-40B4-BE49-F238E27FC236}">
                <a16:creationId xmlns:a16="http://schemas.microsoft.com/office/drawing/2014/main" id="{3C36B3F2-A59A-4CCD-89AB-A02D955AF7C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8002" y="2013996"/>
            <a:ext cx="3897464" cy="3137458"/>
          </a:xfrm>
          <a:prstGeom prst="rect">
            <a:avLst/>
          </a:prstGeom>
        </p:spPr>
      </p:pic>
    </p:spTree>
    <p:extLst>
      <p:ext uri="{BB962C8B-B14F-4D97-AF65-F5344CB8AC3E}">
        <p14:creationId xmlns:p14="http://schemas.microsoft.com/office/powerpoint/2010/main" val="329722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B82536-07EE-4180-B2AF-77830340D1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3657" y="-1"/>
            <a:ext cx="485454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DC85DA79-9BEC-4D57-862B-54B653B0A6F8}"/>
              </a:ext>
            </a:extLst>
          </p:cNvPr>
          <p:cNvSpPr>
            <a:spLocks noGrp="1"/>
          </p:cNvSpPr>
          <p:nvPr>
            <p:ph type="title"/>
          </p:nvPr>
        </p:nvSpPr>
        <p:spPr>
          <a:xfrm>
            <a:off x="1" y="221226"/>
            <a:ext cx="5029199" cy="707922"/>
          </a:xfrm>
        </p:spPr>
        <p:txBody>
          <a:bodyPr>
            <a:normAutofit/>
          </a:bodyPr>
          <a:lstStyle/>
          <a:p>
            <a:r>
              <a:rPr lang="en-AU" sz="3400"/>
              <a:t>DAIRY CATTLE INDUSTRY</a:t>
            </a:r>
            <a:endParaRPr lang="en-AU" sz="3400" dirty="0"/>
          </a:p>
        </p:txBody>
      </p:sp>
      <p:sp>
        <p:nvSpPr>
          <p:cNvPr id="3" name="Content Placeholder 2">
            <a:extLst>
              <a:ext uri="{FF2B5EF4-FFF2-40B4-BE49-F238E27FC236}">
                <a16:creationId xmlns:a16="http://schemas.microsoft.com/office/drawing/2014/main" id="{32BE33AF-E169-4047-AB80-AA413ED3E920}"/>
              </a:ext>
            </a:extLst>
          </p:cNvPr>
          <p:cNvSpPr>
            <a:spLocks noGrp="1"/>
          </p:cNvSpPr>
          <p:nvPr>
            <p:ph idx="1"/>
          </p:nvPr>
        </p:nvSpPr>
        <p:spPr>
          <a:xfrm>
            <a:off x="265643" y="929148"/>
            <a:ext cx="4501092" cy="5928851"/>
          </a:xfrm>
        </p:spPr>
        <p:txBody>
          <a:bodyPr>
            <a:normAutofit fontScale="85000" lnSpcReduction="10000"/>
          </a:bodyPr>
          <a:lstStyle/>
          <a:p>
            <a:r>
              <a:rPr lang="en-AU" dirty="0"/>
              <a:t>The dairy industry makes an important contribution to the Australian economy. </a:t>
            </a:r>
          </a:p>
          <a:p>
            <a:r>
              <a:rPr lang="en-AU" dirty="0"/>
              <a:t>In 2017–18, it accounted for around 7% ($4.4 billion) of the gross value of agricultural production (Australian Bureau of Statistics 2019) and around 7% ($3.5 billion) of agricultural export income.</a:t>
            </a:r>
          </a:p>
          <a:p>
            <a:r>
              <a:rPr lang="en-AU" dirty="0"/>
              <a:t>Australia is a small producer of milk but is the world’s third largest dairy exporter as 50% of production is exported.</a:t>
            </a:r>
          </a:p>
          <a:p>
            <a:r>
              <a:rPr lang="en-AU" dirty="0"/>
              <a:t>The Australian dairy industry is Australia’s third largest rural industry, ranking behind wheat and beef.</a:t>
            </a:r>
          </a:p>
          <a:p>
            <a:r>
              <a:rPr lang="en-AU" dirty="0"/>
              <a:t>Australia produces a range of dairy products including milk, milk powder, yoghurt, butter and cheese</a:t>
            </a:r>
          </a:p>
          <a:p>
            <a:r>
              <a:rPr lang="en-AU" dirty="0"/>
              <a:t>The Australian dairy industry is concentrated in the south-east of Australia, Victoria is the largest production state, however other states have significant dairy industries</a:t>
            </a:r>
          </a:p>
          <a:p>
            <a:r>
              <a:rPr lang="en-AU" dirty="0"/>
              <a:t>The dairy industry is heavily reliant upon water availability; the industry is currently facing uncertainty over water policy and drought conditions. </a:t>
            </a:r>
          </a:p>
          <a:p>
            <a:pPr>
              <a:lnSpc>
                <a:spcPct val="90000"/>
              </a:lnSpc>
            </a:pPr>
            <a:endParaRPr lang="en-AU" sz="700" dirty="0"/>
          </a:p>
        </p:txBody>
      </p:sp>
      <p:cxnSp>
        <p:nvCxnSpPr>
          <p:cNvPr id="32" name="Straight Connector 3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6" name="Picture 15" descr="A picture containing drawing&#10;&#10;Description automatically generated">
            <a:extLst>
              <a:ext uri="{FF2B5EF4-FFF2-40B4-BE49-F238E27FC236}">
                <a16:creationId xmlns:a16="http://schemas.microsoft.com/office/drawing/2014/main" id="{AE9BBD4F-5565-4C5F-BA3F-A9328BB92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850" y="3795873"/>
            <a:ext cx="1297612" cy="723418"/>
          </a:xfrm>
          <a:prstGeom prst="rect">
            <a:avLst/>
          </a:prstGeom>
        </p:spPr>
      </p:pic>
    </p:spTree>
    <p:extLst>
      <p:ext uri="{BB962C8B-B14F-4D97-AF65-F5344CB8AC3E}">
        <p14:creationId xmlns:p14="http://schemas.microsoft.com/office/powerpoint/2010/main" val="185962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6AD195-9ABC-47FA-B86D-B4AFFC66C696}"/>
              </a:ext>
            </a:extLst>
          </p:cNvPr>
          <p:cNvPicPr>
            <a:picLocks noChangeAspect="1"/>
          </p:cNvPicPr>
          <p:nvPr/>
        </p:nvPicPr>
        <p:blipFill rotWithShape="1">
          <a:blip r:embed="rId2">
            <a:extLst>
              <a:ext uri="{28A0092B-C50C-407E-A947-70E740481C1C}">
                <a14:useLocalDpi xmlns:a14="http://schemas.microsoft.com/office/drawing/2010/main" val="0"/>
              </a:ext>
            </a:extLst>
          </a:blip>
          <a:srcRect l="6891" r="25819"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2F08B7C-5648-48A4-B394-AE9C9790B020}"/>
              </a:ext>
            </a:extLst>
          </p:cNvPr>
          <p:cNvSpPr>
            <a:spLocks noGrp="1"/>
          </p:cNvSpPr>
          <p:nvPr>
            <p:ph type="title"/>
          </p:nvPr>
        </p:nvSpPr>
        <p:spPr>
          <a:xfrm>
            <a:off x="218053" y="324465"/>
            <a:ext cx="4545676" cy="1605935"/>
          </a:xfrm>
        </p:spPr>
        <p:txBody>
          <a:bodyPr>
            <a:normAutofit/>
          </a:bodyPr>
          <a:lstStyle/>
          <a:p>
            <a:r>
              <a:rPr lang="en-AU" dirty="0"/>
              <a:t>ORIGIN OF THE COW</a:t>
            </a:r>
          </a:p>
        </p:txBody>
      </p:sp>
      <p:sp>
        <p:nvSpPr>
          <p:cNvPr id="3" name="Content Placeholder 2">
            <a:extLst>
              <a:ext uri="{FF2B5EF4-FFF2-40B4-BE49-F238E27FC236}">
                <a16:creationId xmlns:a16="http://schemas.microsoft.com/office/drawing/2014/main" id="{8A99F5C3-DF7D-4A47-B5C3-7AE75BBAA00E}"/>
              </a:ext>
            </a:extLst>
          </p:cNvPr>
          <p:cNvSpPr>
            <a:spLocks noGrp="1"/>
          </p:cNvSpPr>
          <p:nvPr>
            <p:ph idx="1"/>
          </p:nvPr>
        </p:nvSpPr>
        <p:spPr>
          <a:xfrm>
            <a:off x="221226" y="1091381"/>
            <a:ext cx="4881716" cy="4949981"/>
          </a:xfrm>
        </p:spPr>
        <p:txBody>
          <a:bodyPr>
            <a:normAutofit/>
          </a:bodyPr>
          <a:lstStyle/>
          <a:p>
            <a:pPr>
              <a:lnSpc>
                <a:spcPct val="90000"/>
              </a:lnSpc>
            </a:pPr>
            <a:r>
              <a:rPr lang="en-AU" sz="1600" dirty="0">
                <a:ea typeface="Arial Unicode MS" panose="020B0604020202020204" pitchFamily="34" charset="-128"/>
                <a:cs typeface="Arial Unicode MS" panose="020B0604020202020204" pitchFamily="34" charset="-128"/>
              </a:rPr>
              <a:t>Around 10,500 years ago, cattle were domesticated from as few as 80 ancestors in central Anatolia, the Levant and Western Iran. </a:t>
            </a:r>
          </a:p>
          <a:p>
            <a:pPr>
              <a:lnSpc>
                <a:spcPct val="90000"/>
              </a:lnSpc>
            </a:pPr>
            <a:r>
              <a:rPr lang="en-AU" sz="1600" dirty="0">
                <a:ea typeface="Arial Unicode MS" panose="020B0604020202020204" pitchFamily="34" charset="-128"/>
                <a:cs typeface="Arial Unicode MS" panose="020B0604020202020204" pitchFamily="34" charset="-128"/>
              </a:rPr>
              <a:t>Cattle, or cows (female) and bulls (male), are the most common type of large domesticated hoofed mammal. </a:t>
            </a:r>
          </a:p>
          <a:p>
            <a:pPr>
              <a:lnSpc>
                <a:spcPct val="90000"/>
              </a:lnSpc>
            </a:pPr>
            <a:r>
              <a:rPr lang="en-AU" sz="1600" dirty="0">
                <a:ea typeface="Arial Unicode MS" panose="020B0604020202020204" pitchFamily="34" charset="-128"/>
                <a:cs typeface="Arial Unicode MS" panose="020B0604020202020204" pitchFamily="34" charset="-128"/>
              </a:rPr>
              <a:t>They are a prominent modern member of the subfamily </a:t>
            </a:r>
            <a:r>
              <a:rPr lang="en-AU" sz="1600" dirty="0" err="1">
                <a:ea typeface="Arial Unicode MS" panose="020B0604020202020204" pitchFamily="34" charset="-128"/>
                <a:cs typeface="Arial Unicode MS" panose="020B0604020202020204" pitchFamily="34" charset="-128"/>
              </a:rPr>
              <a:t>Bovinae</a:t>
            </a:r>
            <a:r>
              <a:rPr lang="en-AU" sz="1600" dirty="0">
                <a:ea typeface="Arial Unicode MS" panose="020B0604020202020204" pitchFamily="34" charset="-128"/>
                <a:cs typeface="Arial Unicode MS" panose="020B0604020202020204" pitchFamily="34" charset="-128"/>
              </a:rPr>
              <a:t>. </a:t>
            </a:r>
          </a:p>
          <a:p>
            <a:pPr>
              <a:lnSpc>
                <a:spcPct val="90000"/>
              </a:lnSpc>
            </a:pPr>
            <a:r>
              <a:rPr lang="en-AU" sz="1600" dirty="0">
                <a:ea typeface="Arial Unicode MS" panose="020B0604020202020204" pitchFamily="34" charset="-128"/>
                <a:cs typeface="Arial Unicode MS" panose="020B0604020202020204" pitchFamily="34" charset="-128"/>
              </a:rPr>
              <a:t>Are the most widespread species of the genus Bos, and are most commonly classified collectively as Bos Taurus.</a:t>
            </a:r>
          </a:p>
          <a:p>
            <a:pPr>
              <a:lnSpc>
                <a:spcPct val="90000"/>
              </a:lnSpc>
            </a:pPr>
            <a:r>
              <a:rPr lang="en-AU" sz="1600" dirty="0"/>
              <a:t>Pregnancy length does vary by breed and by sex of the calf. </a:t>
            </a:r>
          </a:p>
          <a:p>
            <a:pPr>
              <a:lnSpc>
                <a:spcPct val="90000"/>
              </a:lnSpc>
            </a:pPr>
            <a:r>
              <a:rPr lang="en-AU" sz="1600" dirty="0"/>
              <a:t>Gestation length ranges from 279 to 287 days. For most breeds, 283 days would be common. </a:t>
            </a:r>
          </a:p>
          <a:p>
            <a:pPr>
              <a:lnSpc>
                <a:spcPct val="90000"/>
              </a:lnSpc>
            </a:pPr>
            <a:r>
              <a:rPr lang="en-AU" sz="1600" dirty="0"/>
              <a:t>Cows carrying bull (boy) calves tend to have a slightly longer gestation compared to cows carrying heifer (girl) calves.</a:t>
            </a:r>
            <a:endParaRPr lang="en-AU" sz="1600" dirty="0">
              <a:ea typeface="Arial Unicode MS" panose="020B0604020202020204" pitchFamily="34" charset="-128"/>
              <a:cs typeface="Arial Unicode MS" panose="020B0604020202020204" pitchFamily="34" charset="-128"/>
            </a:endParaRPr>
          </a:p>
          <a:p>
            <a:pPr>
              <a:lnSpc>
                <a:spcPct val="90000"/>
              </a:lnSpc>
            </a:pPr>
            <a:endParaRPr lang="en-AU" sz="11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90000"/>
              </a:lnSpc>
            </a:pPr>
            <a:endParaRPr lang="en-AU" sz="1100"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3" name="Picture 32" descr="A picture containing drawing&#10;&#10;Description automatically generated">
            <a:extLst>
              <a:ext uri="{FF2B5EF4-FFF2-40B4-BE49-F238E27FC236}">
                <a16:creationId xmlns:a16="http://schemas.microsoft.com/office/drawing/2014/main" id="{F37AC7DF-EF80-4F04-9B72-5EC433E7D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788" y="6041362"/>
            <a:ext cx="1297612" cy="723418"/>
          </a:xfrm>
          <a:prstGeom prst="rect">
            <a:avLst/>
          </a:prstGeom>
        </p:spPr>
      </p:pic>
    </p:spTree>
    <p:extLst>
      <p:ext uri="{BB962C8B-B14F-4D97-AF65-F5344CB8AC3E}">
        <p14:creationId xmlns:p14="http://schemas.microsoft.com/office/powerpoint/2010/main" val="187554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5512-186C-449F-8A9D-8D1A068B3941}"/>
              </a:ext>
            </a:extLst>
          </p:cNvPr>
          <p:cNvSpPr>
            <a:spLocks noGrp="1"/>
          </p:cNvSpPr>
          <p:nvPr>
            <p:ph type="title"/>
          </p:nvPr>
        </p:nvSpPr>
        <p:spPr>
          <a:xfrm>
            <a:off x="4056463" y="609600"/>
            <a:ext cx="5217538" cy="1320800"/>
          </a:xfrm>
        </p:spPr>
        <p:txBody>
          <a:bodyPr>
            <a:normAutofit/>
          </a:bodyPr>
          <a:lstStyle/>
          <a:p>
            <a:r>
              <a:rPr lang="en-AU" dirty="0"/>
              <a:t>HISTORY OF AUSTRALIAN DAIRY INDUSTRY</a:t>
            </a:r>
          </a:p>
        </p:txBody>
      </p:sp>
      <p:pic>
        <p:nvPicPr>
          <p:cNvPr id="5" name="Content Placeholder 4">
            <a:extLst>
              <a:ext uri="{FF2B5EF4-FFF2-40B4-BE49-F238E27FC236}">
                <a16:creationId xmlns:a16="http://schemas.microsoft.com/office/drawing/2014/main" id="{3DA58E75-6A7B-442B-AB2C-C36D38B3E5DA}"/>
              </a:ext>
            </a:extLst>
          </p:cNvPr>
          <p:cNvPicPr>
            <a:picLocks noChangeAspect="1"/>
          </p:cNvPicPr>
          <p:nvPr/>
        </p:nvPicPr>
        <p:blipFill rotWithShape="1">
          <a:blip r:embed="rId2">
            <a:extLst>
              <a:ext uri="{28A0092B-C50C-407E-A947-70E740481C1C}">
                <a14:useLocalDpi xmlns:a14="http://schemas.microsoft.com/office/drawing/2010/main" val="0"/>
              </a:ext>
            </a:extLst>
          </a:blip>
          <a:srcRect t="14991" r="2" b="18297"/>
          <a:stretch/>
        </p:blipFill>
        <p:spPr>
          <a:xfrm>
            <a:off x="463879" y="2701705"/>
            <a:ext cx="3580876" cy="1887246"/>
          </a:xfrm>
          <a:prstGeom prst="rect">
            <a:avLst/>
          </a:prstGeom>
        </p:spPr>
      </p:pic>
      <p:sp>
        <p:nvSpPr>
          <p:cNvPr id="65" name="Isosceles Triangle 8">
            <a:extLst>
              <a:ext uri="{FF2B5EF4-FFF2-40B4-BE49-F238E27FC236}">
                <a16:creationId xmlns:a16="http://schemas.microsoft.com/office/drawing/2014/main" id="{47037EC2-E7BE-462D-8EA7-37A9F4985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A person riding a horse drawn carriage&#10;&#10;Description automatically generated">
            <a:extLst>
              <a:ext uri="{FF2B5EF4-FFF2-40B4-BE49-F238E27FC236}">
                <a16:creationId xmlns:a16="http://schemas.microsoft.com/office/drawing/2014/main" id="{4DFF89B2-BC6D-4A2C-BDB9-48344C01BF76}"/>
              </a:ext>
            </a:extLst>
          </p:cNvPr>
          <p:cNvPicPr>
            <a:picLocks noChangeAspect="1"/>
          </p:cNvPicPr>
          <p:nvPr/>
        </p:nvPicPr>
        <p:blipFill rotWithShape="1">
          <a:blip r:embed="rId3">
            <a:extLst>
              <a:ext uri="{28A0092B-C50C-407E-A947-70E740481C1C}">
                <a14:useLocalDpi xmlns:a14="http://schemas.microsoft.com/office/drawing/2010/main" val="0"/>
              </a:ext>
            </a:extLst>
          </a:blip>
          <a:srcRect t="13489" r="2" b="10952"/>
          <a:stretch/>
        </p:blipFill>
        <p:spPr>
          <a:xfrm>
            <a:off x="463880" y="717058"/>
            <a:ext cx="3580876" cy="1887246"/>
          </a:xfrm>
          <a:prstGeom prst="rect">
            <a:avLst/>
          </a:prstGeom>
        </p:spPr>
      </p:pic>
      <p:sp>
        <p:nvSpPr>
          <p:cNvPr id="9" name="Content Placeholder 8">
            <a:extLst>
              <a:ext uri="{FF2B5EF4-FFF2-40B4-BE49-F238E27FC236}">
                <a16:creationId xmlns:a16="http://schemas.microsoft.com/office/drawing/2014/main" id="{ABA13101-A02D-4452-98F7-7E57B1EE4AEA}"/>
              </a:ext>
            </a:extLst>
          </p:cNvPr>
          <p:cNvSpPr>
            <a:spLocks noGrp="1"/>
          </p:cNvSpPr>
          <p:nvPr>
            <p:ph idx="1"/>
          </p:nvPr>
        </p:nvSpPr>
        <p:spPr>
          <a:xfrm>
            <a:off x="4062394" y="2160589"/>
            <a:ext cx="5211607" cy="3880773"/>
          </a:xfrm>
        </p:spPr>
        <p:txBody>
          <a:bodyPr>
            <a:normAutofit/>
          </a:bodyPr>
          <a:lstStyle/>
          <a:p>
            <a:pPr>
              <a:lnSpc>
                <a:spcPct val="90000"/>
              </a:lnSpc>
            </a:pPr>
            <a:r>
              <a:rPr lang="en-AU" sz="1400" dirty="0"/>
              <a:t>The first dairy cows arrived in Australia with the first fleet in 1788. </a:t>
            </a:r>
          </a:p>
          <a:p>
            <a:pPr>
              <a:lnSpc>
                <a:spcPct val="90000"/>
              </a:lnSpc>
            </a:pPr>
            <a:r>
              <a:rPr lang="en-AU" sz="1400" dirty="0"/>
              <a:t>The few cattle that first reached Australia were confronted with poor feed and grazing conditions; within months they had escaped. </a:t>
            </a:r>
          </a:p>
          <a:p>
            <a:pPr>
              <a:lnSpc>
                <a:spcPct val="90000"/>
              </a:lnSpc>
            </a:pPr>
            <a:r>
              <a:rPr lang="en-AU" sz="1400" dirty="0"/>
              <a:t>The establishment of the colony’s dairy industry was postponed due to the overriding need for meat and the lack of refrigeration. This meant that the Australian industry where restricted to only supplying the domestic market. </a:t>
            </a:r>
          </a:p>
          <a:p>
            <a:pPr>
              <a:lnSpc>
                <a:spcPct val="90000"/>
              </a:lnSpc>
            </a:pPr>
            <a:r>
              <a:rPr lang="en-AU" sz="1400" dirty="0"/>
              <a:t>Most dairies were in areas close to consumers, close to cities and towns. As refrigeration became more advanced (end of the 1800’s), the industry was able to become more commercialised. As a result, farmers were able to increase their efficiencies and profitability. </a:t>
            </a:r>
          </a:p>
          <a:p>
            <a:pPr>
              <a:lnSpc>
                <a:spcPct val="90000"/>
              </a:lnSpc>
            </a:pPr>
            <a:r>
              <a:rPr lang="en-AU" sz="1400" dirty="0"/>
              <a:t>Cooperatives or Co-ops such as NORCO were established to transport, process and market the milk of farmers.</a:t>
            </a:r>
          </a:p>
          <a:p>
            <a:pPr>
              <a:lnSpc>
                <a:spcPct val="90000"/>
              </a:lnSpc>
            </a:pPr>
            <a:endParaRPr lang="en-AU" sz="1400" dirty="0"/>
          </a:p>
        </p:txBody>
      </p:sp>
      <p:pic>
        <p:nvPicPr>
          <p:cNvPr id="10" name="Picture 9" descr="An old photo of a building&#10;&#10;Description automatically generated">
            <a:extLst>
              <a:ext uri="{FF2B5EF4-FFF2-40B4-BE49-F238E27FC236}">
                <a16:creationId xmlns:a16="http://schemas.microsoft.com/office/drawing/2014/main" id="{1562AE3D-BEFD-49D3-BD7D-9D8C5392B5A1}"/>
              </a:ext>
            </a:extLst>
          </p:cNvPr>
          <p:cNvPicPr>
            <a:picLocks noChangeAspect="1"/>
          </p:cNvPicPr>
          <p:nvPr/>
        </p:nvPicPr>
        <p:blipFill rotWithShape="1">
          <a:blip r:embed="rId4">
            <a:extLst>
              <a:ext uri="{28A0092B-C50C-407E-A947-70E740481C1C}">
                <a14:useLocalDpi xmlns:a14="http://schemas.microsoft.com/office/drawing/2010/main" val="0"/>
              </a:ext>
            </a:extLst>
          </a:blip>
          <a:srcRect t="13245" r="2" b="2"/>
          <a:stretch/>
        </p:blipFill>
        <p:spPr>
          <a:xfrm>
            <a:off x="463879" y="4686352"/>
            <a:ext cx="3580876" cy="1887246"/>
          </a:xfrm>
          <a:prstGeom prst="rect">
            <a:avLst/>
          </a:prstGeom>
        </p:spPr>
      </p:pic>
    </p:spTree>
    <p:extLst>
      <p:ext uri="{BB962C8B-B14F-4D97-AF65-F5344CB8AC3E}">
        <p14:creationId xmlns:p14="http://schemas.microsoft.com/office/powerpoint/2010/main" val="162594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BEB3-09B9-40BC-A8DC-CBE41CA9E37D}"/>
              </a:ext>
            </a:extLst>
          </p:cNvPr>
          <p:cNvSpPr>
            <a:spLocks noGrp="1"/>
          </p:cNvSpPr>
          <p:nvPr>
            <p:ph type="title"/>
          </p:nvPr>
        </p:nvSpPr>
        <p:spPr>
          <a:xfrm>
            <a:off x="676746" y="442452"/>
            <a:ext cx="4824402" cy="1002890"/>
          </a:xfrm>
        </p:spPr>
        <p:txBody>
          <a:bodyPr anchor="ctr">
            <a:normAutofit fontScale="90000"/>
          </a:bodyPr>
          <a:lstStyle/>
          <a:p>
            <a:r>
              <a:rPr lang="en-AU" dirty="0"/>
              <a:t>DAIRY CATTLE REGIONS</a:t>
            </a:r>
          </a:p>
        </p:txBody>
      </p:sp>
      <p:sp>
        <p:nvSpPr>
          <p:cNvPr id="3" name="Content Placeholder 2">
            <a:extLst>
              <a:ext uri="{FF2B5EF4-FFF2-40B4-BE49-F238E27FC236}">
                <a16:creationId xmlns:a16="http://schemas.microsoft.com/office/drawing/2014/main" id="{F7D1CC2C-405C-46AF-9695-58C4F69D1C8E}"/>
              </a:ext>
            </a:extLst>
          </p:cNvPr>
          <p:cNvSpPr>
            <a:spLocks noGrp="1"/>
          </p:cNvSpPr>
          <p:nvPr>
            <p:ph idx="1"/>
          </p:nvPr>
        </p:nvSpPr>
        <p:spPr>
          <a:xfrm>
            <a:off x="5823934" y="1122743"/>
            <a:ext cx="3792013" cy="4997837"/>
          </a:xfrm>
        </p:spPr>
        <p:txBody>
          <a:bodyPr>
            <a:normAutofit fontScale="85000" lnSpcReduction="10000"/>
          </a:bodyPr>
          <a:lstStyle/>
          <a:p>
            <a:r>
              <a:rPr lang="en-AU" dirty="0"/>
              <a:t>There are dairy farms located in all states in Australia and most of milk production takes place in the south-east corner of the country. </a:t>
            </a:r>
          </a:p>
          <a:p>
            <a:r>
              <a:rPr lang="en-AU" dirty="0"/>
              <a:t>South-east Australia’s climate and natural resources are generally favourable to dairying and allow the industry to be predominantly pasture based.</a:t>
            </a:r>
          </a:p>
          <a:p>
            <a:r>
              <a:rPr lang="en-AU" dirty="0"/>
              <a:t>In a year of ‘normal’ seasonal conditions, approximately 60%–65% of cattle feed requirements comes from grazing. This results in cost efficient, high-quality milk production.</a:t>
            </a:r>
          </a:p>
          <a:p>
            <a:r>
              <a:rPr lang="en-AU" dirty="0"/>
              <a:t>Most farms are in coastal areas where pasture growth is generally reliant on rainfall. </a:t>
            </a:r>
          </a:p>
          <a:p>
            <a:r>
              <a:rPr lang="en-AU" dirty="0"/>
              <a:t>There are several inland dairying areas reliant on irrigation schemes, most notably in northern Victoria and the New South Wales Riverina.</a:t>
            </a:r>
          </a:p>
          <a:p>
            <a:pPr>
              <a:lnSpc>
                <a:spcPct val="90000"/>
              </a:lnSpc>
            </a:pPr>
            <a:endParaRPr lang="en-AU" sz="1100" dirty="0"/>
          </a:p>
          <a:p>
            <a:pPr>
              <a:lnSpc>
                <a:spcPct val="90000"/>
              </a:lnSpc>
            </a:pPr>
            <a:endParaRPr lang="en-AU" sz="1100" dirty="0"/>
          </a:p>
          <a:p>
            <a:pPr>
              <a:lnSpc>
                <a:spcPct val="90000"/>
              </a:lnSpc>
            </a:pPr>
            <a:endParaRPr lang="en-AU" sz="1100" dirty="0"/>
          </a:p>
        </p:txBody>
      </p:sp>
      <p:pic>
        <p:nvPicPr>
          <p:cNvPr id="5" name="Picture 4">
            <a:extLst>
              <a:ext uri="{FF2B5EF4-FFF2-40B4-BE49-F238E27FC236}">
                <a16:creationId xmlns:a16="http://schemas.microsoft.com/office/drawing/2014/main" id="{845C2279-A598-46C2-8C93-88A86F14134A}"/>
              </a:ext>
            </a:extLst>
          </p:cNvPr>
          <p:cNvPicPr>
            <a:picLocks noChangeAspect="1"/>
          </p:cNvPicPr>
          <p:nvPr/>
        </p:nvPicPr>
        <p:blipFill rotWithShape="1">
          <a:blip r:embed="rId2">
            <a:extLst>
              <a:ext uri="{28A0092B-C50C-407E-A947-70E740481C1C}">
                <a14:useLocalDpi xmlns:a14="http://schemas.microsoft.com/office/drawing/2010/main" val="0"/>
              </a:ext>
            </a:extLst>
          </a:blip>
          <a:srcRect r="12356"/>
          <a:stretch/>
        </p:blipFill>
        <p:spPr>
          <a:xfrm>
            <a:off x="375105" y="1551008"/>
            <a:ext cx="5529352" cy="4328319"/>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A9841DBD-1914-4B2A-B860-BEA6040BC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453" y="6066386"/>
            <a:ext cx="1252598" cy="698323"/>
          </a:xfrm>
          <a:prstGeom prst="rect">
            <a:avLst/>
          </a:prstGeom>
        </p:spPr>
      </p:pic>
    </p:spTree>
    <p:extLst>
      <p:ext uri="{BB962C8B-B14F-4D97-AF65-F5344CB8AC3E}">
        <p14:creationId xmlns:p14="http://schemas.microsoft.com/office/powerpoint/2010/main" val="60230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D337-FE6A-4E9E-B4F9-F9380E8C2F3C}"/>
              </a:ext>
            </a:extLst>
          </p:cNvPr>
          <p:cNvSpPr>
            <a:spLocks noGrp="1"/>
          </p:cNvSpPr>
          <p:nvPr>
            <p:ph type="title"/>
          </p:nvPr>
        </p:nvSpPr>
        <p:spPr>
          <a:xfrm>
            <a:off x="677334" y="609600"/>
            <a:ext cx="8596668" cy="756213"/>
          </a:xfrm>
        </p:spPr>
        <p:txBody>
          <a:bodyPr anchor="t">
            <a:normAutofit/>
          </a:bodyPr>
          <a:lstStyle/>
          <a:p>
            <a:r>
              <a:rPr lang="en-AU" dirty="0"/>
              <a:t>DAIRY MARKETS &amp; PRODUCTS</a:t>
            </a:r>
          </a:p>
        </p:txBody>
      </p:sp>
      <p:pic>
        <p:nvPicPr>
          <p:cNvPr id="5" name="Picture 4">
            <a:extLst>
              <a:ext uri="{FF2B5EF4-FFF2-40B4-BE49-F238E27FC236}">
                <a16:creationId xmlns:a16="http://schemas.microsoft.com/office/drawing/2014/main" id="{95E57A76-CB17-4A96-8B6D-1D78A8BE853D}"/>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331336" y="1767547"/>
            <a:ext cx="5283289" cy="3685094"/>
          </a:xfrm>
          <a:prstGeom prst="rect">
            <a:avLst/>
          </a:prstGeom>
        </p:spPr>
      </p:pic>
      <p:sp>
        <p:nvSpPr>
          <p:cNvPr id="3" name="Content Placeholder 2">
            <a:extLst>
              <a:ext uri="{FF2B5EF4-FFF2-40B4-BE49-F238E27FC236}">
                <a16:creationId xmlns:a16="http://schemas.microsoft.com/office/drawing/2014/main" id="{FE9EB4DB-507A-4F30-9547-D174E61C9F81}"/>
              </a:ext>
            </a:extLst>
          </p:cNvPr>
          <p:cNvSpPr>
            <a:spLocks noGrp="1"/>
          </p:cNvSpPr>
          <p:nvPr>
            <p:ph idx="1"/>
          </p:nvPr>
        </p:nvSpPr>
        <p:spPr>
          <a:xfrm>
            <a:off x="5614625" y="1767547"/>
            <a:ext cx="3728599" cy="5090453"/>
          </a:xfrm>
        </p:spPr>
        <p:txBody>
          <a:bodyPr>
            <a:normAutofit fontScale="92500"/>
          </a:bodyPr>
          <a:lstStyle/>
          <a:p>
            <a:pPr>
              <a:lnSpc>
                <a:spcPct val="90000"/>
              </a:lnSpc>
            </a:pPr>
            <a:r>
              <a:rPr lang="en-AU" sz="1300" dirty="0"/>
              <a:t>Australia exports nearly half of the milk that it produces. This makes it the third largest exporter behind the EU and New Zealand.</a:t>
            </a:r>
          </a:p>
          <a:p>
            <a:pPr>
              <a:lnSpc>
                <a:spcPct val="90000"/>
              </a:lnSpc>
            </a:pPr>
            <a:r>
              <a:rPr lang="en-AU" sz="1300" dirty="0"/>
              <a:t>Australia accounts for 10% of the global export market.</a:t>
            </a:r>
          </a:p>
          <a:p>
            <a:pPr>
              <a:lnSpc>
                <a:spcPct val="90000"/>
              </a:lnSpc>
            </a:pPr>
            <a:r>
              <a:rPr lang="en-AU" sz="1300" dirty="0"/>
              <a:t>Australia’s major export destinations by value are Japan, Singapore, China, Indonesia and Malaysia. Australia’s proximity to Asia means it is likely that exports to these areas will increase into the future as these regions continue to develop.</a:t>
            </a:r>
          </a:p>
          <a:p>
            <a:pPr>
              <a:lnSpc>
                <a:spcPct val="90000"/>
              </a:lnSpc>
            </a:pPr>
            <a:r>
              <a:rPr lang="en-AU" sz="1300" dirty="0"/>
              <a:t>The most popular dairy products that the Australian domestic market consume are drinking milk, cheese, butter and yoghurt. </a:t>
            </a:r>
          </a:p>
          <a:p>
            <a:pPr>
              <a:lnSpc>
                <a:spcPct val="90000"/>
              </a:lnSpc>
            </a:pPr>
            <a:r>
              <a:rPr lang="en-AU" sz="1300" dirty="0"/>
              <a:t>Drinking milk is the most popular dairy product consumed in Australia; this is followed by cheese, yoghurt and butter.</a:t>
            </a:r>
          </a:p>
          <a:p>
            <a:r>
              <a:rPr lang="en-AU" sz="1300" dirty="0"/>
              <a:t>Aust consumption Statistics per capita</a:t>
            </a:r>
          </a:p>
          <a:p>
            <a:pPr marL="0" indent="0">
              <a:buNone/>
            </a:pPr>
            <a:r>
              <a:rPr lang="en-AU" sz="1300" dirty="0"/>
              <a:t>	Milk 		102 litres </a:t>
            </a:r>
          </a:p>
          <a:p>
            <a:pPr marL="0" indent="0">
              <a:buNone/>
            </a:pPr>
            <a:r>
              <a:rPr lang="en-AU" sz="1300" dirty="0"/>
              <a:t>	Cheese 	13kg </a:t>
            </a:r>
          </a:p>
          <a:p>
            <a:pPr marL="0" indent="0">
              <a:buNone/>
            </a:pPr>
            <a:r>
              <a:rPr lang="en-AU" sz="1300" dirty="0"/>
              <a:t>	Butter 	4kg </a:t>
            </a:r>
          </a:p>
          <a:p>
            <a:pPr marL="0" indent="0">
              <a:buNone/>
            </a:pPr>
            <a:r>
              <a:rPr lang="en-AU" sz="1300" dirty="0"/>
              <a:t>	Yoghurt 	7kg</a:t>
            </a:r>
          </a:p>
          <a:p>
            <a:pPr>
              <a:lnSpc>
                <a:spcPct val="90000"/>
              </a:lnSpc>
            </a:pPr>
            <a:endParaRPr lang="en-AU" sz="1100" dirty="0"/>
          </a:p>
          <a:p>
            <a:pPr>
              <a:lnSpc>
                <a:spcPct val="90000"/>
              </a:lnSpc>
            </a:pPr>
            <a:endParaRPr lang="en-AU" sz="1100" dirty="0"/>
          </a:p>
        </p:txBody>
      </p:sp>
      <p:pic>
        <p:nvPicPr>
          <p:cNvPr id="8" name="Picture 7" descr="A picture containing drawing&#10;&#10;Description automatically generated">
            <a:extLst>
              <a:ext uri="{FF2B5EF4-FFF2-40B4-BE49-F238E27FC236}">
                <a16:creationId xmlns:a16="http://schemas.microsoft.com/office/drawing/2014/main" id="{77901019-22FB-4FFC-8BA6-8610D8D2A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6681" y="5729468"/>
            <a:ext cx="1557118" cy="868093"/>
          </a:xfrm>
          <a:prstGeom prst="rect">
            <a:avLst/>
          </a:prstGeom>
        </p:spPr>
      </p:pic>
    </p:spTree>
    <p:extLst>
      <p:ext uri="{BB962C8B-B14F-4D97-AF65-F5344CB8AC3E}">
        <p14:creationId xmlns:p14="http://schemas.microsoft.com/office/powerpoint/2010/main" val="309166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D3ED-9977-40EF-8C97-DB48BF63469F}"/>
              </a:ext>
            </a:extLst>
          </p:cNvPr>
          <p:cNvSpPr>
            <a:spLocks noGrp="1"/>
          </p:cNvSpPr>
          <p:nvPr>
            <p:ph type="title"/>
          </p:nvPr>
        </p:nvSpPr>
        <p:spPr>
          <a:xfrm>
            <a:off x="178682" y="324092"/>
            <a:ext cx="7391861" cy="872178"/>
          </a:xfrm>
        </p:spPr>
        <p:txBody>
          <a:bodyPr anchor="t">
            <a:normAutofit/>
          </a:bodyPr>
          <a:lstStyle/>
          <a:p>
            <a:r>
              <a:rPr lang="en-AU" dirty="0"/>
              <a:t>AUSTRALIAN DAIRY COW BREEDS</a:t>
            </a:r>
          </a:p>
        </p:txBody>
      </p:sp>
      <p:sp>
        <p:nvSpPr>
          <p:cNvPr id="3" name="Content Placeholder 2">
            <a:extLst>
              <a:ext uri="{FF2B5EF4-FFF2-40B4-BE49-F238E27FC236}">
                <a16:creationId xmlns:a16="http://schemas.microsoft.com/office/drawing/2014/main" id="{9614493B-77F0-4245-9255-94C4B1F1E565}"/>
              </a:ext>
            </a:extLst>
          </p:cNvPr>
          <p:cNvSpPr>
            <a:spLocks noGrp="1"/>
          </p:cNvSpPr>
          <p:nvPr>
            <p:ph idx="1"/>
          </p:nvPr>
        </p:nvSpPr>
        <p:spPr>
          <a:xfrm>
            <a:off x="3808071" y="1030147"/>
            <a:ext cx="5462930" cy="1805103"/>
          </a:xfrm>
        </p:spPr>
        <p:txBody>
          <a:bodyPr>
            <a:normAutofit/>
          </a:bodyPr>
          <a:lstStyle/>
          <a:p>
            <a:pPr marL="0" indent="0">
              <a:buNone/>
            </a:pPr>
            <a:r>
              <a:rPr lang="en-AU" dirty="0"/>
              <a:t>The dominant breed in Australia is the Holstein, accounting for around 70% of all dairy cattle. </a:t>
            </a:r>
          </a:p>
          <a:p>
            <a:pPr marL="0" indent="0">
              <a:buNone/>
            </a:pPr>
            <a:r>
              <a:rPr lang="en-AU" dirty="0"/>
              <a:t>Other important breeds include the Jersey, the Holstein/Jersey cross, Brown Swiss, Ayrshire and local breeds, the Australian Red and the Illawarra. </a:t>
            </a:r>
          </a:p>
          <a:p>
            <a:endParaRPr lang="en-AU" dirty="0"/>
          </a:p>
          <a:p>
            <a:endParaRPr lang="en-AU" dirty="0"/>
          </a:p>
        </p:txBody>
      </p:sp>
      <p:pic>
        <p:nvPicPr>
          <p:cNvPr id="7" name="Picture 6" descr="A herd of cattle standing on top of a grass covered field&#10;&#10;Description automatically generated">
            <a:extLst>
              <a:ext uri="{FF2B5EF4-FFF2-40B4-BE49-F238E27FC236}">
                <a16:creationId xmlns:a16="http://schemas.microsoft.com/office/drawing/2014/main" id="{8E5E01FB-8C03-41F3-BCEB-CF265F4AEA54}"/>
              </a:ext>
            </a:extLst>
          </p:cNvPr>
          <p:cNvPicPr>
            <a:picLocks noChangeAspect="1"/>
          </p:cNvPicPr>
          <p:nvPr/>
        </p:nvPicPr>
        <p:blipFill rotWithShape="1">
          <a:blip r:embed="rId2">
            <a:extLst>
              <a:ext uri="{28A0092B-C50C-407E-A947-70E740481C1C}">
                <a14:useLocalDpi xmlns:a14="http://schemas.microsoft.com/office/drawing/2010/main" val="0"/>
              </a:ext>
            </a:extLst>
          </a:blip>
          <a:srcRect l="33004" r="27882"/>
          <a:stretch/>
        </p:blipFill>
        <p:spPr>
          <a:xfrm>
            <a:off x="178682" y="1195612"/>
            <a:ext cx="3360952" cy="2405938"/>
          </a:xfrm>
          <a:prstGeom prst="rect">
            <a:avLst/>
          </a:prstGeom>
        </p:spPr>
      </p:pic>
      <p:pic>
        <p:nvPicPr>
          <p:cNvPr id="9" name="Picture 8" descr="A brown and white cow standing on top of a lush green field&#10;&#10;Description automatically generated">
            <a:extLst>
              <a:ext uri="{FF2B5EF4-FFF2-40B4-BE49-F238E27FC236}">
                <a16:creationId xmlns:a16="http://schemas.microsoft.com/office/drawing/2014/main" id="{7FCF41C4-0282-4097-A69A-AEE040621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186" y="4473070"/>
            <a:ext cx="2773508" cy="2098621"/>
          </a:xfrm>
          <a:prstGeom prst="rect">
            <a:avLst/>
          </a:prstGeom>
        </p:spPr>
      </p:pic>
      <p:pic>
        <p:nvPicPr>
          <p:cNvPr id="11" name="Picture 10" descr="A brown and white cow standing on top of a lush green field&#10;&#10;Description automatically generated">
            <a:extLst>
              <a:ext uri="{FF2B5EF4-FFF2-40B4-BE49-F238E27FC236}">
                <a16:creationId xmlns:a16="http://schemas.microsoft.com/office/drawing/2014/main" id="{4041535D-9E50-4AAE-98D7-D0A330B77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226" y="2702442"/>
            <a:ext cx="2927164" cy="1915235"/>
          </a:xfrm>
          <a:prstGeom prst="rect">
            <a:avLst/>
          </a:prstGeom>
        </p:spPr>
      </p:pic>
      <p:pic>
        <p:nvPicPr>
          <p:cNvPr id="13" name="Picture 12" descr="A brown and white cow standing on top of a grass covered field&#10;&#10;Description automatically generated">
            <a:extLst>
              <a:ext uri="{FF2B5EF4-FFF2-40B4-BE49-F238E27FC236}">
                <a16:creationId xmlns:a16="http://schemas.microsoft.com/office/drawing/2014/main" id="{5D420B60-DD47-478B-9DF4-427E6B9D52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134" y="3926211"/>
            <a:ext cx="1739334" cy="2607697"/>
          </a:xfrm>
          <a:prstGeom prst="rect">
            <a:avLst/>
          </a:prstGeom>
        </p:spPr>
      </p:pic>
      <p:pic>
        <p:nvPicPr>
          <p:cNvPr id="15" name="Picture 14" descr="A group of cattle standing on top of a field&#10;&#10;Description automatically generated">
            <a:extLst>
              <a:ext uri="{FF2B5EF4-FFF2-40B4-BE49-F238E27FC236}">
                <a16:creationId xmlns:a16="http://schemas.microsoft.com/office/drawing/2014/main" id="{F0864735-040D-4BA9-A810-D3106A34AB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0160" y="2702442"/>
            <a:ext cx="2638244" cy="1485534"/>
          </a:xfrm>
          <a:prstGeom prst="rect">
            <a:avLst/>
          </a:prstGeom>
        </p:spPr>
      </p:pic>
      <p:pic>
        <p:nvPicPr>
          <p:cNvPr id="17" name="Picture 16" descr="A herd of cattle standing on top of a dry grass field&#10;&#10;Description automatically generated">
            <a:extLst>
              <a:ext uri="{FF2B5EF4-FFF2-40B4-BE49-F238E27FC236}">
                <a16:creationId xmlns:a16="http://schemas.microsoft.com/office/drawing/2014/main" id="{5042919B-370F-4C52-8A0B-25173FA34D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1408" y="4853711"/>
            <a:ext cx="3052249" cy="1717980"/>
          </a:xfrm>
          <a:prstGeom prst="rect">
            <a:avLst/>
          </a:prstGeom>
        </p:spPr>
      </p:pic>
      <p:sp>
        <p:nvSpPr>
          <p:cNvPr id="18" name="TextBox 17">
            <a:extLst>
              <a:ext uri="{FF2B5EF4-FFF2-40B4-BE49-F238E27FC236}">
                <a16:creationId xmlns:a16="http://schemas.microsoft.com/office/drawing/2014/main" id="{0891552E-6F1B-4992-BFAA-58272DD151AF}"/>
              </a:ext>
            </a:extLst>
          </p:cNvPr>
          <p:cNvSpPr txBox="1"/>
          <p:nvPr/>
        </p:nvSpPr>
        <p:spPr>
          <a:xfrm>
            <a:off x="886385" y="6528793"/>
            <a:ext cx="1053296" cy="307777"/>
          </a:xfrm>
          <a:prstGeom prst="rect">
            <a:avLst/>
          </a:prstGeom>
          <a:noFill/>
        </p:spPr>
        <p:txBody>
          <a:bodyPr wrap="square" rtlCol="0">
            <a:spAutoFit/>
          </a:bodyPr>
          <a:lstStyle/>
          <a:p>
            <a:pPr algn="ctr"/>
            <a:r>
              <a:rPr lang="en-AU" sz="1400" dirty="0"/>
              <a:t>Jersey</a:t>
            </a:r>
          </a:p>
        </p:txBody>
      </p:sp>
      <p:sp>
        <p:nvSpPr>
          <p:cNvPr id="19" name="TextBox 18">
            <a:extLst>
              <a:ext uri="{FF2B5EF4-FFF2-40B4-BE49-F238E27FC236}">
                <a16:creationId xmlns:a16="http://schemas.microsoft.com/office/drawing/2014/main" id="{78E3EBC4-106F-4F17-9EF8-D7F24587FC88}"/>
              </a:ext>
            </a:extLst>
          </p:cNvPr>
          <p:cNvSpPr txBox="1"/>
          <p:nvPr/>
        </p:nvSpPr>
        <p:spPr>
          <a:xfrm>
            <a:off x="2818403" y="6528793"/>
            <a:ext cx="2211572" cy="307777"/>
          </a:xfrm>
          <a:prstGeom prst="rect">
            <a:avLst/>
          </a:prstGeom>
          <a:noFill/>
        </p:spPr>
        <p:txBody>
          <a:bodyPr wrap="square" rtlCol="0">
            <a:spAutoFit/>
          </a:bodyPr>
          <a:lstStyle/>
          <a:p>
            <a:pPr algn="ctr"/>
            <a:r>
              <a:rPr lang="en-AU" sz="1400" dirty="0"/>
              <a:t>Australian Red</a:t>
            </a:r>
          </a:p>
        </p:txBody>
      </p:sp>
      <p:sp>
        <p:nvSpPr>
          <p:cNvPr id="20" name="TextBox 19">
            <a:extLst>
              <a:ext uri="{FF2B5EF4-FFF2-40B4-BE49-F238E27FC236}">
                <a16:creationId xmlns:a16="http://schemas.microsoft.com/office/drawing/2014/main" id="{92128E21-C293-4AE8-A8BB-2964D2D9851F}"/>
              </a:ext>
            </a:extLst>
          </p:cNvPr>
          <p:cNvSpPr txBox="1"/>
          <p:nvPr/>
        </p:nvSpPr>
        <p:spPr>
          <a:xfrm>
            <a:off x="7464056" y="4617677"/>
            <a:ext cx="1722474" cy="307777"/>
          </a:xfrm>
          <a:prstGeom prst="rect">
            <a:avLst/>
          </a:prstGeom>
          <a:noFill/>
        </p:spPr>
        <p:txBody>
          <a:bodyPr wrap="square" rtlCol="0">
            <a:spAutoFit/>
          </a:bodyPr>
          <a:lstStyle/>
          <a:p>
            <a:pPr algn="ctr"/>
            <a:r>
              <a:rPr lang="en-AU" sz="1400"/>
              <a:t>Ayrshires</a:t>
            </a:r>
            <a:endParaRPr lang="en-AU" sz="1400" dirty="0"/>
          </a:p>
        </p:txBody>
      </p:sp>
      <p:sp>
        <p:nvSpPr>
          <p:cNvPr id="21" name="TextBox 20">
            <a:extLst>
              <a:ext uri="{FF2B5EF4-FFF2-40B4-BE49-F238E27FC236}">
                <a16:creationId xmlns:a16="http://schemas.microsoft.com/office/drawing/2014/main" id="{22B92DEA-B685-4CB7-92C3-35E1D17F5C11}"/>
              </a:ext>
            </a:extLst>
          </p:cNvPr>
          <p:cNvSpPr txBox="1"/>
          <p:nvPr/>
        </p:nvSpPr>
        <p:spPr>
          <a:xfrm>
            <a:off x="4146698" y="4176635"/>
            <a:ext cx="1887501" cy="307777"/>
          </a:xfrm>
          <a:prstGeom prst="rect">
            <a:avLst/>
          </a:prstGeom>
          <a:noFill/>
        </p:spPr>
        <p:txBody>
          <a:bodyPr wrap="square" rtlCol="0">
            <a:spAutoFit/>
          </a:bodyPr>
          <a:lstStyle/>
          <a:p>
            <a:pPr algn="ctr"/>
            <a:r>
              <a:rPr lang="en-AU" sz="1400" dirty="0"/>
              <a:t>Brown Swiss</a:t>
            </a:r>
          </a:p>
        </p:txBody>
      </p:sp>
      <p:sp>
        <p:nvSpPr>
          <p:cNvPr id="22" name="TextBox 21">
            <a:extLst>
              <a:ext uri="{FF2B5EF4-FFF2-40B4-BE49-F238E27FC236}">
                <a16:creationId xmlns:a16="http://schemas.microsoft.com/office/drawing/2014/main" id="{ECFFF9C0-8ED6-4E77-A814-AC838514BCB3}"/>
              </a:ext>
            </a:extLst>
          </p:cNvPr>
          <p:cNvSpPr txBox="1"/>
          <p:nvPr/>
        </p:nvSpPr>
        <p:spPr>
          <a:xfrm>
            <a:off x="6539536" y="6529728"/>
            <a:ext cx="1396526" cy="307777"/>
          </a:xfrm>
          <a:prstGeom prst="rect">
            <a:avLst/>
          </a:prstGeom>
          <a:noFill/>
        </p:spPr>
        <p:txBody>
          <a:bodyPr wrap="square" rtlCol="0">
            <a:spAutoFit/>
          </a:bodyPr>
          <a:lstStyle/>
          <a:p>
            <a:pPr algn="ctr"/>
            <a:r>
              <a:rPr lang="en-AU" sz="1400" dirty="0"/>
              <a:t>Illawarra</a:t>
            </a:r>
          </a:p>
        </p:txBody>
      </p:sp>
      <p:sp>
        <p:nvSpPr>
          <p:cNvPr id="23" name="TextBox 22">
            <a:extLst>
              <a:ext uri="{FF2B5EF4-FFF2-40B4-BE49-F238E27FC236}">
                <a16:creationId xmlns:a16="http://schemas.microsoft.com/office/drawing/2014/main" id="{BC894493-24DD-4D65-A680-A9F660E69E84}"/>
              </a:ext>
            </a:extLst>
          </p:cNvPr>
          <p:cNvSpPr txBox="1"/>
          <p:nvPr/>
        </p:nvSpPr>
        <p:spPr>
          <a:xfrm>
            <a:off x="834646" y="3580553"/>
            <a:ext cx="1739334" cy="307777"/>
          </a:xfrm>
          <a:prstGeom prst="rect">
            <a:avLst/>
          </a:prstGeom>
          <a:noFill/>
        </p:spPr>
        <p:txBody>
          <a:bodyPr wrap="square" rtlCol="0">
            <a:spAutoFit/>
          </a:bodyPr>
          <a:lstStyle/>
          <a:p>
            <a:pPr algn="ctr"/>
            <a:r>
              <a:rPr lang="en-AU" sz="1400" dirty="0"/>
              <a:t>Holstein</a:t>
            </a:r>
          </a:p>
        </p:txBody>
      </p:sp>
      <p:pic>
        <p:nvPicPr>
          <p:cNvPr id="24" name="Picture 23" descr="A picture containing drawing&#10;&#10;Description automatically generated">
            <a:extLst>
              <a:ext uri="{FF2B5EF4-FFF2-40B4-BE49-F238E27FC236}">
                <a16:creationId xmlns:a16="http://schemas.microsoft.com/office/drawing/2014/main" id="{F1B74AEF-C9B6-4093-AA73-2AE8AD78F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8994" y="147174"/>
            <a:ext cx="1252598" cy="698323"/>
          </a:xfrm>
          <a:prstGeom prst="rect">
            <a:avLst/>
          </a:prstGeom>
        </p:spPr>
      </p:pic>
    </p:spTree>
    <p:extLst>
      <p:ext uri="{BB962C8B-B14F-4D97-AF65-F5344CB8AC3E}">
        <p14:creationId xmlns:p14="http://schemas.microsoft.com/office/powerpoint/2010/main" val="382948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E777-8F31-4D89-96D7-ED892C106180}"/>
              </a:ext>
            </a:extLst>
          </p:cNvPr>
          <p:cNvSpPr>
            <a:spLocks noGrp="1"/>
          </p:cNvSpPr>
          <p:nvPr>
            <p:ph type="title"/>
          </p:nvPr>
        </p:nvSpPr>
        <p:spPr>
          <a:xfrm>
            <a:off x="677334" y="609600"/>
            <a:ext cx="8596668" cy="1320800"/>
          </a:xfrm>
        </p:spPr>
        <p:txBody>
          <a:bodyPr anchor="t">
            <a:normAutofit/>
          </a:bodyPr>
          <a:lstStyle/>
          <a:p>
            <a:r>
              <a:rPr lang="en-AU" b="1" dirty="0"/>
              <a:t>HEALTH CARE, PESTS &amp; DISEASES</a:t>
            </a:r>
            <a:br>
              <a:rPr lang="en-AU" dirty="0"/>
            </a:br>
            <a:endParaRPr lang="en-AU" dirty="0"/>
          </a:p>
        </p:txBody>
      </p:sp>
      <p:pic>
        <p:nvPicPr>
          <p:cNvPr id="5" name="Picture 4">
            <a:extLst>
              <a:ext uri="{FF2B5EF4-FFF2-40B4-BE49-F238E27FC236}">
                <a16:creationId xmlns:a16="http://schemas.microsoft.com/office/drawing/2014/main" id="{15222089-D0F9-4F6C-B58E-EC445968F4CD}"/>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313775" y="1354238"/>
            <a:ext cx="3342701" cy="4456935"/>
          </a:xfrm>
          <a:prstGeom prst="rect">
            <a:avLst/>
          </a:prstGeom>
        </p:spPr>
      </p:pic>
      <p:sp>
        <p:nvSpPr>
          <p:cNvPr id="3" name="Content Placeholder 2">
            <a:extLst>
              <a:ext uri="{FF2B5EF4-FFF2-40B4-BE49-F238E27FC236}">
                <a16:creationId xmlns:a16="http://schemas.microsoft.com/office/drawing/2014/main" id="{BB8EBAE5-FFD8-419D-B685-2B0DEA53DDAB}"/>
              </a:ext>
            </a:extLst>
          </p:cNvPr>
          <p:cNvSpPr>
            <a:spLocks noGrp="1"/>
          </p:cNvSpPr>
          <p:nvPr>
            <p:ph idx="1"/>
          </p:nvPr>
        </p:nvSpPr>
        <p:spPr>
          <a:xfrm>
            <a:off x="4063160" y="1354239"/>
            <a:ext cx="5207839" cy="4687124"/>
          </a:xfrm>
        </p:spPr>
        <p:txBody>
          <a:bodyPr>
            <a:normAutofit lnSpcReduction="10000"/>
          </a:bodyPr>
          <a:lstStyle/>
          <a:p>
            <a:pPr>
              <a:lnSpc>
                <a:spcPct val="90000"/>
              </a:lnSpc>
            </a:pPr>
            <a:r>
              <a:rPr lang="en-AU" sz="1400" dirty="0"/>
              <a:t>Animal health, welfare and biosecurity are all important stages of the milk production chain. If managed poorly each can have adverse impacts on productivity.</a:t>
            </a:r>
          </a:p>
          <a:p>
            <a:pPr>
              <a:lnSpc>
                <a:spcPct val="90000"/>
              </a:lnSpc>
            </a:pPr>
            <a:r>
              <a:rPr lang="en-AU" sz="1400" dirty="0"/>
              <a:t>Biosecurity programs for the dairy industry are designed to prevent the spread of infectious disease and contain disease outbreaks when they occur.</a:t>
            </a:r>
          </a:p>
          <a:p>
            <a:pPr>
              <a:lnSpc>
                <a:spcPct val="90000"/>
              </a:lnSpc>
            </a:pPr>
            <a:r>
              <a:rPr lang="en-AU" sz="1400" dirty="0"/>
              <a:t>Parasites and disease impact on all livestock production systems, including dairy cattle. Livestock affected by disease may not always show obvious clinical signs but there may still be negative impacts on growth rates, reproduction rates, carcase quality and milk production. </a:t>
            </a:r>
          </a:p>
          <a:p>
            <a:pPr>
              <a:lnSpc>
                <a:spcPct val="90000"/>
              </a:lnSpc>
            </a:pPr>
            <a:r>
              <a:rPr lang="en-AU" sz="1400" dirty="0"/>
              <a:t>Some of the key cattle parasites include stomach worms, lice and ticks while diseases include grass tetany, pink eye, pregnancy toxaemia and vibriosis </a:t>
            </a:r>
          </a:p>
          <a:p>
            <a:pPr>
              <a:lnSpc>
                <a:spcPct val="90000"/>
              </a:lnSpc>
            </a:pPr>
            <a:r>
              <a:rPr lang="en-AU" sz="1400" dirty="0"/>
              <a:t>Biosecurity is important at the national, regional and property level.</a:t>
            </a:r>
          </a:p>
          <a:p>
            <a:pPr>
              <a:lnSpc>
                <a:spcPct val="90000"/>
              </a:lnSpc>
            </a:pPr>
            <a:r>
              <a:rPr lang="en-AU" sz="1400" dirty="0"/>
              <a:t>Producers are governed by </a:t>
            </a:r>
            <a:r>
              <a:rPr lang="en-AU" sz="1400" dirty="0">
                <a:hlinkClick r:id="rId3">
                  <a:extLst>
                    <a:ext uri="{A12FA001-AC4F-418D-AE19-62706E023703}">
                      <ahyp:hlinkClr xmlns:ahyp="http://schemas.microsoft.com/office/drawing/2018/hyperlinkcolor" val="tx"/>
                    </a:ext>
                  </a:extLst>
                </a:hlinkClick>
              </a:rPr>
              <a:t>Australian Animal Welfare Standards and Guidelines</a:t>
            </a:r>
            <a:r>
              <a:rPr lang="en-AU" sz="1400" dirty="0"/>
              <a:t>. State and territory governments are responsible for animal welfare laws and their enforcement. These are enforced through animal welfare or prevention of cruelty to animals’ legislation. </a:t>
            </a:r>
          </a:p>
          <a:p>
            <a:pPr>
              <a:lnSpc>
                <a:spcPct val="90000"/>
              </a:lnSpc>
            </a:pPr>
            <a:endParaRPr lang="en-AU" sz="1100" dirty="0"/>
          </a:p>
        </p:txBody>
      </p:sp>
      <p:pic>
        <p:nvPicPr>
          <p:cNvPr id="7" name="Picture 6" descr="A picture containing drawing&#10;&#10;Description automatically generated">
            <a:extLst>
              <a:ext uri="{FF2B5EF4-FFF2-40B4-BE49-F238E27FC236}">
                <a16:creationId xmlns:a16="http://schemas.microsoft.com/office/drawing/2014/main" id="{A0D0EB9C-C748-43B2-9F52-A391200D8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236" y="5886691"/>
            <a:ext cx="1297612" cy="723418"/>
          </a:xfrm>
          <a:prstGeom prst="rect">
            <a:avLst/>
          </a:prstGeom>
        </p:spPr>
      </p:pic>
    </p:spTree>
    <p:extLst>
      <p:ext uri="{BB962C8B-B14F-4D97-AF65-F5344CB8AC3E}">
        <p14:creationId xmlns:p14="http://schemas.microsoft.com/office/powerpoint/2010/main" val="141294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ACF9-0A70-4B8F-A956-DD1DEB50D1A0}"/>
              </a:ext>
            </a:extLst>
          </p:cNvPr>
          <p:cNvSpPr>
            <a:spLocks noGrp="1"/>
          </p:cNvSpPr>
          <p:nvPr>
            <p:ph type="title"/>
          </p:nvPr>
        </p:nvSpPr>
        <p:spPr>
          <a:xfrm>
            <a:off x="4159225" y="609600"/>
            <a:ext cx="5114776" cy="1320800"/>
          </a:xfrm>
        </p:spPr>
        <p:txBody>
          <a:bodyPr>
            <a:normAutofit/>
          </a:bodyPr>
          <a:lstStyle/>
          <a:p>
            <a:r>
              <a:rPr lang="en-AU" dirty="0"/>
              <a:t>RISKS &amp; CHALLENGES</a:t>
            </a:r>
          </a:p>
        </p:txBody>
      </p:sp>
      <p:pic>
        <p:nvPicPr>
          <p:cNvPr id="5" name="Picture 4" descr="A sunset over a fire&#10;&#10;Description automatically generated">
            <a:extLst>
              <a:ext uri="{FF2B5EF4-FFF2-40B4-BE49-F238E27FC236}">
                <a16:creationId xmlns:a16="http://schemas.microsoft.com/office/drawing/2014/main" id="{84F9057D-208F-40EB-A78A-1A0835AB922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7285" r="22271" b="3"/>
          <a:stretch/>
        </p:blipFill>
        <p:spPr>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7" name="Picture 6" descr="A herd of cattle walking across a grass covered field&#10;&#10;Description automatically generated">
            <a:extLst>
              <a:ext uri="{FF2B5EF4-FFF2-40B4-BE49-F238E27FC236}">
                <a16:creationId xmlns:a16="http://schemas.microsoft.com/office/drawing/2014/main" id="{33AD0F65-DCC6-432D-9667-A75F479AC54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 b="4182"/>
          <a:stretch/>
        </p:blipFill>
        <p:spPr>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9" name="Picture 8" descr="A picture containing outdoor, grass, field, dry&#10;&#10;Description automatically generated">
            <a:extLst>
              <a:ext uri="{FF2B5EF4-FFF2-40B4-BE49-F238E27FC236}">
                <a16:creationId xmlns:a16="http://schemas.microsoft.com/office/drawing/2014/main" id="{4B55AB79-E72C-476B-AE96-EFE0F547E9D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2594" b="3"/>
          <a:stretch/>
        </p:blipFill>
        <p:spPr>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14"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47BBE1A-7FD5-4536-B52F-35F899DBA204}"/>
              </a:ext>
            </a:extLst>
          </p:cNvPr>
          <p:cNvSpPr>
            <a:spLocks noGrp="1"/>
          </p:cNvSpPr>
          <p:nvPr>
            <p:ph idx="1"/>
          </p:nvPr>
        </p:nvSpPr>
        <p:spPr>
          <a:xfrm>
            <a:off x="3837192" y="1386356"/>
            <a:ext cx="5823001" cy="5073429"/>
          </a:xfrm>
        </p:spPr>
        <p:txBody>
          <a:bodyPr>
            <a:normAutofit/>
          </a:bodyPr>
          <a:lstStyle/>
          <a:p>
            <a:pPr>
              <a:lnSpc>
                <a:spcPct val="90000"/>
              </a:lnSpc>
            </a:pPr>
            <a:r>
              <a:rPr lang="en-AU" dirty="0">
                <a:solidFill>
                  <a:schemeClr val="tx2"/>
                </a:solidFill>
              </a:rPr>
              <a:t>Like any primary production enterprise there are risks associated with commercial production of Dairy cattle. Some will be outside of a producer’s control however experienced producers are usually able to manage these risks.</a:t>
            </a:r>
          </a:p>
          <a:p>
            <a:pPr>
              <a:lnSpc>
                <a:spcPct val="90000"/>
              </a:lnSpc>
            </a:pPr>
            <a:r>
              <a:rPr lang="en-AU" dirty="0">
                <a:solidFill>
                  <a:schemeClr val="tx2"/>
                </a:solidFill>
              </a:rPr>
              <a:t>Risks include the loss of vital export markets. The COVID-19 outbreak had a massive impact on a lot of our export markets.</a:t>
            </a:r>
          </a:p>
          <a:p>
            <a:pPr>
              <a:lnSpc>
                <a:spcPct val="90000"/>
              </a:lnSpc>
            </a:pPr>
            <a:r>
              <a:rPr lang="en-AU" dirty="0">
                <a:solidFill>
                  <a:schemeClr val="tx2"/>
                </a:solidFill>
              </a:rPr>
              <a:t>Disease and pests, it is extremely important that we maintain Australia’s freedom from major cattle diseases through strict quarantine laws and procedures. </a:t>
            </a:r>
          </a:p>
          <a:p>
            <a:pPr>
              <a:lnSpc>
                <a:spcPct val="90000"/>
              </a:lnSpc>
            </a:pPr>
            <a:r>
              <a:rPr lang="en-AU" dirty="0">
                <a:solidFill>
                  <a:schemeClr val="tx2"/>
                </a:solidFill>
              </a:rPr>
              <a:t>Here in Australian weather events such as drought, fires and flooding take a huge toll on our farming communities. They really need our support. </a:t>
            </a:r>
          </a:p>
          <a:p>
            <a:pPr>
              <a:lnSpc>
                <a:spcPct val="90000"/>
              </a:lnSpc>
            </a:pPr>
            <a:endParaRPr lang="en-AU" sz="1500" dirty="0"/>
          </a:p>
        </p:txBody>
      </p:sp>
      <p:pic>
        <p:nvPicPr>
          <p:cNvPr id="15" name="Picture 14" descr="A picture containing drawing&#10;&#10;Description automatically generated">
            <a:extLst>
              <a:ext uri="{FF2B5EF4-FFF2-40B4-BE49-F238E27FC236}">
                <a16:creationId xmlns:a16="http://schemas.microsoft.com/office/drawing/2014/main" id="{183939F5-CFFA-4AC6-BB79-CFD693C36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5749" y="5886691"/>
            <a:ext cx="1297612" cy="723418"/>
          </a:xfrm>
          <a:prstGeom prst="rect">
            <a:avLst/>
          </a:prstGeom>
        </p:spPr>
      </p:pic>
    </p:spTree>
    <p:extLst>
      <p:ext uri="{BB962C8B-B14F-4D97-AF65-F5344CB8AC3E}">
        <p14:creationId xmlns:p14="http://schemas.microsoft.com/office/powerpoint/2010/main" val="15055097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46</TotalTime>
  <Words>1228</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Unicode MS</vt:lpstr>
      <vt:lpstr>Arial</vt:lpstr>
      <vt:lpstr>Trebuchet MS</vt:lpstr>
      <vt:lpstr>Wingdings 3</vt:lpstr>
      <vt:lpstr>Facet</vt:lpstr>
      <vt:lpstr>DAIRY CATTLE</vt:lpstr>
      <vt:lpstr>DAIRY CATTLE INDUSTRY</vt:lpstr>
      <vt:lpstr>ORIGIN OF THE COW</vt:lpstr>
      <vt:lpstr>HISTORY OF AUSTRALIAN DAIRY INDUSTRY</vt:lpstr>
      <vt:lpstr>DAIRY CATTLE REGIONS</vt:lpstr>
      <vt:lpstr>DAIRY MARKETS &amp; PRODUCTS</vt:lpstr>
      <vt:lpstr>AUSTRALIAN DAIRY COW BREEDS</vt:lpstr>
      <vt:lpstr>HEALTH CARE, PESTS &amp; DISEASES </vt:lpstr>
      <vt:lpstr>RISKS &amp; CHALLENGES</vt:lpstr>
      <vt:lpstr>POP QUIZ</vt:lpstr>
      <vt:lpstr>NOTES</vt:lpstr>
      <vt:lpstr>DAIRY CATTLE</vt:lpstr>
      <vt:lpstr>RESOURCE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DAIRY CATTLE</dc:title>
  <dc:creator>Sales</dc:creator>
  <cp:lastModifiedBy>Sales</cp:lastModifiedBy>
  <cp:revision>4</cp:revision>
  <cp:lastPrinted>2020-06-24T02:47:01Z</cp:lastPrinted>
  <dcterms:created xsi:type="dcterms:W3CDTF">2020-06-16T03:49:56Z</dcterms:created>
  <dcterms:modified xsi:type="dcterms:W3CDTF">2020-06-24T02:51:17Z</dcterms:modified>
</cp:coreProperties>
</file>